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593" r:id="rId2"/>
    <p:sldId id="807" r:id="rId3"/>
    <p:sldId id="808" r:id="rId4"/>
    <p:sldId id="809" r:id="rId5"/>
    <p:sldId id="810" r:id="rId6"/>
    <p:sldId id="811" r:id="rId7"/>
    <p:sldId id="812" r:id="rId8"/>
    <p:sldId id="813" r:id="rId9"/>
    <p:sldId id="814" r:id="rId10"/>
    <p:sldId id="815" r:id="rId11"/>
    <p:sldId id="816" r:id="rId12"/>
    <p:sldId id="817" r:id="rId13"/>
    <p:sldId id="818" r:id="rId14"/>
    <p:sldId id="819" r:id="rId15"/>
    <p:sldId id="820" r:id="rId16"/>
    <p:sldId id="821" r:id="rId17"/>
    <p:sldId id="822" r:id="rId18"/>
    <p:sldId id="823" r:id="rId19"/>
    <p:sldId id="837" r:id="rId20"/>
    <p:sldId id="825" r:id="rId21"/>
    <p:sldId id="826" r:id="rId22"/>
    <p:sldId id="827" r:id="rId23"/>
    <p:sldId id="83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64E1A-A4E4-469F-A7F6-74CBC00CD170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6E626-5E79-422E-9573-967043F4B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6/6/2019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6/6/2019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316081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5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6/6/2019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6/6/2019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6/6/2019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6/6/2019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6/6/2019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6/6/2019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NYL-wPVzL6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jects.fivethirtyeight.com/trump-approval-ratings" TargetMode="Externa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www.programmableweb.com/apis/directo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2400" i="1" dirty="0"/>
              <a:t>APIs, File Sources, </a:t>
            </a:r>
            <a:r>
              <a:rPr lang="en-US" sz="2400" i="1" dirty="0" err="1"/>
              <a:t>WebScraping</a:t>
            </a:r>
            <a:r>
              <a:rPr lang="en-US" sz="2400" i="1" dirty="0"/>
              <a:t>, &amp; Syntactic Parsing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June 21, 2019</a:t>
            </a:r>
          </a:p>
          <a:p>
            <a:r>
              <a:rPr lang="en-US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you know where to look, you can access APIs for data!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80747"/>
            <a:ext cx="1369434" cy="629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" y="2125029"/>
            <a:ext cx="6756566" cy="4075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969" y="1538425"/>
            <a:ext cx="491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https://www.youtube.com/watch?v=NYL-wPVzL64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7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chrome access the developer console.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8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2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closed caption XML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0" y="2041795"/>
            <a:ext cx="4851388" cy="4201202"/>
          </a:xfrm>
          <a:prstGeom prst="rect">
            <a:avLst/>
          </a:prstGeom>
        </p:spPr>
      </p:pic>
      <p:pic>
        <p:nvPicPr>
          <p:cNvPr id="8" name="Picture 7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5969" y="1269240"/>
            <a:ext cx="399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response page is active for ~10min.  </a:t>
            </a:r>
          </a:p>
          <a:p>
            <a:r>
              <a:rPr lang="en-US" dirty="0"/>
              <a:t>We can use R to read it and organize it.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6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Practice…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32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XML:  </a:t>
            </a:r>
            <a:r>
              <a:rPr lang="en-US" sz="2000" dirty="0" err="1"/>
              <a:t>A_API_XML_example.R</a:t>
            </a:r>
            <a:endParaRPr lang="en-US" sz="2000" dirty="0"/>
          </a:p>
        </p:txBody>
      </p:sp>
      <p:pic>
        <p:nvPicPr>
          <p:cNvPr id="1026" name="Picture 2" descr="Image result for xml meme">
            <a:extLst>
              <a:ext uri="{FF2B5EF4-FFF2-40B4-BE49-F238E27FC236}">
                <a16:creationId xmlns="" xmlns:a16="http://schemas.microsoft.com/office/drawing/2014/main" id="{386705C9-7DBE-40C9-863D-61F40C0A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68" y="1783204"/>
            <a:ext cx="4233628" cy="26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8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Simple JSON 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964E9E-1332-40F1-B1D1-10C47A930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2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APIs require a “handshake” to authenticate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6B11EF-24BF-4F67-AA9E-E4BB4C547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0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Now JSON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4529F07-823F-416D-8B1C-47B85C5F1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=""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559211"/>
            <a:ext cx="4762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628650" y="1815107"/>
            <a:ext cx="286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Open: </a:t>
            </a:r>
            <a:r>
              <a:rPr lang="en-US" dirty="0" err="1"/>
              <a:t>B_API_JSON_example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mtClean="0">
              <a:hlinkClick r:id="rId2"/>
            </a:endParaRPr>
          </a:p>
          <a:p>
            <a:r>
              <a:rPr lang="en-US" smtClean="0"/>
              <a:t>If you work with social media data</a:t>
            </a:r>
          </a:p>
          <a:p>
            <a:r>
              <a:rPr lang="en-US" smtClean="0">
                <a:hlinkClick r:id="rId3"/>
              </a:rPr>
              <a:t>https://pipl.com/dev/demo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Sources of APIs to explore</a:t>
            </a:r>
          </a:p>
          <a:p>
            <a:r>
              <a:rPr lang="en-US" smtClean="0">
                <a:hlinkClick r:id="rId4"/>
              </a:rPr>
              <a:t>https://www.programmableweb.com/apis/directory</a:t>
            </a:r>
            <a:endParaRPr lang="en-US" smtClean="0"/>
          </a:p>
          <a:p>
            <a:r>
              <a:rPr lang="en-US" smtClean="0">
                <a:hlinkClick r:id="rId5"/>
              </a:rPr>
              <a:t>https://github.com/toddmotto/public-apis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Challenge find the APIs for the chart data here (hint: JSON) using F12:</a:t>
            </a:r>
          </a:p>
          <a:p>
            <a:r>
              <a:rPr lang="en-US" smtClean="0">
                <a:hlinkClick r:id="rId6"/>
              </a:rPr>
              <a:t>https://projects.fivethirtyeight.com/trump-approval-ratings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Straightforward APIs to Explore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2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Friday-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June </a:t>
                      </a: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697186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Friday-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June </a:t>
                      </a: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in other file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570" y="2251881"/>
            <a:ext cx="4861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you will be asked to use other data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(plain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.doc &amp; .</a:t>
            </a:r>
            <a:r>
              <a:rPr lang="en-US" dirty="0" err="1"/>
              <a:t>docx</a:t>
            </a:r>
            <a:r>
              <a:rPr lang="en-US" dirty="0"/>
              <a:t> (Microsoft 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&amp; .</a:t>
            </a:r>
            <a:r>
              <a:rPr lang="en-US" dirty="0" err="1"/>
              <a:t>xlsx</a:t>
            </a:r>
            <a:r>
              <a:rPr lang="en-US" dirty="0"/>
              <a:t> (Microsoft Excel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501" y="4940489"/>
            <a:ext cx="821595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can even interpret PDF, image and other more esoteric files (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SPSS) but these are less common and not covered.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1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473958"/>
            <a:ext cx="236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C_read_docx.R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937983"/>
            <a:ext cx="189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simple text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68" y="3122280"/>
            <a:ext cx="621030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6701042" y="3098042"/>
            <a:ext cx="368498" cy="873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716964" y="4055660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4132" y="3343701"/>
            <a:ext cx="155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Extracting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1816" y="4642513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 the Table</a:t>
            </a: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0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442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D_read_excel.R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501249"/>
            <a:ext cx="2797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all worksheets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 individual sheets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5472743" y="2333766"/>
            <a:ext cx="368498" cy="30434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1694588" y="5038298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95833" y="3671247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table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085" y="5979993"/>
            <a:ext cx="23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all Worksheets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102394"/>
            <a:ext cx="4882344" cy="3511275"/>
          </a:xfrm>
          <a:prstGeom prst="rect">
            <a:avLst/>
          </a:prstGeom>
        </p:spPr>
      </p:pic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5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Friday- 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June </a:t>
                      </a: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Scraping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16144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788" y="2000250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other languages let you extract information from websites.  This is called “web scraping”.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6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Questionable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7238" y="5300662"/>
            <a:ext cx="77581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Websites don’t like you taking information for various reasons.  Always respect terms of service and any blocking software.</a:t>
            </a:r>
          </a:p>
        </p:txBody>
      </p:sp>
      <p:pic>
        <p:nvPicPr>
          <p:cNvPr id="2050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1921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F138581-5A46-4233-A74F-32F25DFD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C4B55E3-6219-4159-8C50-F1B59665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Web-scraping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E9F933-D8F3-4CF3-A82C-F930C2500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31BFE03-3AB0-4C9C-AC59-0A0C06649E16}"/>
              </a:ext>
            </a:extLst>
          </p:cNvPr>
          <p:cNvSpPr txBox="1"/>
          <p:nvPr/>
        </p:nvSpPr>
        <p:spPr>
          <a:xfrm>
            <a:off x="149901" y="1440485"/>
            <a:ext cx="8544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a webpage is  “client” side (interpreted by </a:t>
            </a:r>
            <a:r>
              <a:rPr lang="en-US" b="1" i="1" dirty="0"/>
              <a:t>your</a:t>
            </a:r>
            <a:r>
              <a:rPr lang="en-US" dirty="0"/>
              <a:t> computer), therefore you can get anything you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scrape is literally </a:t>
            </a:r>
            <a:r>
              <a:rPr lang="en-US" b="1" i="1" dirty="0"/>
              <a:t>custom</a:t>
            </a:r>
            <a:r>
              <a:rPr lang="en-US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Webpages have different styles, object names, and complexity…</a:t>
            </a:r>
            <a:r>
              <a:rPr lang="en-US" b="1" i="1" dirty="0"/>
              <a:t>always check for an API first.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7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Scraping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7" y="1171575"/>
            <a:ext cx="3143249" cy="471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38" y="2500313"/>
            <a:ext cx="46139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IMDB.com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Movie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Owned by Amazon.com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Realistically messy but doesn’t stop scraping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First, let’s learn about the world’s best nanny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681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E_webScraping.R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49" y="2052015"/>
            <a:ext cx="5895975" cy="412018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57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2ACA96E-1F37-4811-A5A0-D6EC606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</a:t>
            </a:r>
            <a:r>
              <a:rPr lang="en-US" dirty="0" err="1"/>
              <a:t>Programatically</a:t>
            </a:r>
            <a:r>
              <a:rPr lang="en-US" dirty="0"/>
              <a:t> find all appropriate URLS which is represented by each picture.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CEA480E-2BA6-4227-B99E-D3D3B11CF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F0533C5-FFF2-4A9F-AF02-6A0A92B9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F98572-A522-495B-8DB9-C0CC2B264873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8F8FBC4-B3D8-46BC-8A06-FA3015FEFBF4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2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an API?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8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9B1C49B-0E5E-4F8D-955F-8F9FB11B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EE01C98-0998-4954-905F-E5815BFBE207}"/>
              </a:ext>
            </a:extLst>
          </p:cNvPr>
          <p:cNvSpPr/>
          <p:nvPr/>
        </p:nvSpPr>
        <p:spPr>
          <a:xfrm>
            <a:off x="5685957" y="3206117"/>
            <a:ext cx="1488566" cy="121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F171B0-F2D0-4C32-9624-429FA45145B4}"/>
              </a:ext>
            </a:extLst>
          </p:cNvPr>
          <p:cNvSpPr txBox="1"/>
          <p:nvPr/>
        </p:nvSpPr>
        <p:spPr>
          <a:xfrm>
            <a:off x="281222" y="2363815"/>
            <a:ext cx="308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="" xmlns:a16="http://schemas.microsoft.com/office/drawing/2014/main" id="{6D52B39B-084B-4B08-824C-310CE75CEC4D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4C1BCD8-658D-4C5C-BB74-94D651BE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38FDAC6-228E-4870-88F6-F15FCECF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9C6EF22-5732-4D6C-BC9D-7EC898A975D5}"/>
              </a:ext>
            </a:extLst>
          </p:cNvPr>
          <p:cNvSpPr/>
          <p:nvPr/>
        </p:nvSpPr>
        <p:spPr>
          <a:xfrm>
            <a:off x="5666282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EACAAA7-A3DD-4436-81C8-0624C2C3A13D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D075E0C-7919-49F3-AFCB-1813D27FFF7F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D1BD8AC-749E-4072-9F50-CB5889B13BF6}"/>
              </a:ext>
            </a:extLst>
          </p:cNvPr>
          <p:cNvSpPr/>
          <p:nvPr/>
        </p:nvSpPr>
        <p:spPr>
          <a:xfrm>
            <a:off x="4061179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E306FB0-7063-490A-8830-97C76078C410}"/>
              </a:ext>
            </a:extLst>
          </p:cNvPr>
          <p:cNvSpPr/>
          <p:nvPr/>
        </p:nvSpPr>
        <p:spPr>
          <a:xfrm>
            <a:off x="7248321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FA03FF00-14AF-42FF-85A0-15D2005A452C}"/>
              </a:ext>
            </a:extLst>
          </p:cNvPr>
          <p:cNvSpPr/>
          <p:nvPr/>
        </p:nvSpPr>
        <p:spPr>
          <a:xfrm>
            <a:off x="5685956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E847614-BB81-470F-9C7A-36201AE61532}"/>
              </a:ext>
            </a:extLst>
          </p:cNvPr>
          <p:cNvSpPr/>
          <p:nvPr/>
        </p:nvSpPr>
        <p:spPr>
          <a:xfrm>
            <a:off x="4082832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CDE44EB8-CF99-41DF-B25F-1E6DB464A1CB}"/>
              </a:ext>
            </a:extLst>
          </p:cNvPr>
          <p:cNvSpPr/>
          <p:nvPr/>
        </p:nvSpPr>
        <p:spPr>
          <a:xfrm>
            <a:off x="7269974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124DA96-C11D-4380-9FD3-2A46FEFCE5EF}"/>
              </a:ext>
            </a:extLst>
          </p:cNvPr>
          <p:cNvSpPr/>
          <p:nvPr/>
        </p:nvSpPr>
        <p:spPr>
          <a:xfrm>
            <a:off x="7301364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79CDE375-EE4C-4D92-BE89-2AB64C51B39A}"/>
              </a:ext>
            </a:extLst>
          </p:cNvPr>
          <p:cNvSpPr/>
          <p:nvPr/>
        </p:nvSpPr>
        <p:spPr>
          <a:xfrm>
            <a:off x="5725987" y="1542976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DF86369-BAFE-4398-B40F-DBF886F795F9}"/>
              </a:ext>
            </a:extLst>
          </p:cNvPr>
          <p:cNvSpPr/>
          <p:nvPr/>
        </p:nvSpPr>
        <p:spPr>
          <a:xfrm>
            <a:off x="4126979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egghead">
            <a:extLst>
              <a:ext uri="{FF2B5EF4-FFF2-40B4-BE49-F238E27FC236}">
                <a16:creationId xmlns="" xmlns:a16="http://schemas.microsoft.com/office/drawing/2014/main" id="{A381C910-390B-42D3-8BE0-694A6870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8" y="3242257"/>
            <a:ext cx="908228" cy="1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52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5583B63-C959-4CB0-A267-BC5B177361C5}"/>
              </a:ext>
            </a:extLst>
          </p:cNvPr>
          <p:cNvSpPr txBox="1"/>
          <p:nvPr/>
        </p:nvSpPr>
        <p:spPr>
          <a:xfrm>
            <a:off x="668740" y="1037224"/>
            <a:ext cx="26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F_webScraping.R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r>
              <a:rPr lang="en-US" dirty="0"/>
              <a:t>Extract the bio text from each page and organize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B6875FC-52A2-49AB-B4BC-0C4E86A1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1" y="2318809"/>
            <a:ext cx="4914143" cy="2220381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09053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2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XML – Extensible Markup Language</a:t>
            </a:r>
          </a:p>
          <a:p>
            <a:pPr lvl="1"/>
            <a:r>
              <a:rPr lang="en-US" smtClean="0"/>
              <a:t>Ever wonder why Excel files went from xls to xlsx?  The data is stored as XML.</a:t>
            </a:r>
          </a:p>
          <a:p>
            <a:pPr lvl="1"/>
            <a:endParaRPr lang="en-US" smtClean="0"/>
          </a:p>
          <a:p>
            <a:r>
              <a:rPr lang="en-US" smtClean="0"/>
              <a:t>JSON- Javascript Object Notation</a:t>
            </a:r>
          </a:p>
          <a:p>
            <a:pPr lvl="1"/>
            <a:r>
              <a:rPr lang="en-US" smtClean="0"/>
              <a:t>Similar to R but used to make interactive objects in web browsers.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formats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7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Your phone doesn’t have every map in the world.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8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Your phone doesn’t have every map in the world.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2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APIs are behind many of the sites you use everyday.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3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APIs are behind many of the sites you use everyday.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0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XML to JSON…same info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67654" y="5784318"/>
            <a:ext cx="4176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</a:rPr>
              <a:t>geocode/</a:t>
            </a:r>
            <a:r>
              <a:rPr lang="en-US" sz="1600" b="1" u="sng" dirty="0">
                <a:solidFill>
                  <a:srgbClr val="FF0000"/>
                </a:solidFill>
              </a:rPr>
              <a:t>json</a:t>
            </a:r>
            <a:r>
              <a:rPr lang="en-US" sz="1100" dirty="0"/>
              <a:t>?address=boston&amp;sensor=false&amp;key=AIzaSyCg5BhicmNdpk2Hg1dr0m-H3XPWjd0BtfU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817" y="5765313"/>
            <a:ext cx="3795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</a:rPr>
              <a:t>geocode/xml</a:t>
            </a:r>
            <a:r>
              <a:rPr lang="en-US" sz="1100" dirty="0"/>
              <a:t>?address=boston&amp;sensor=false&amp;key=AIzaSyCg5BhicmNdpk2Hg1dr0m-H3XPWjd0BtfU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41" y="1116132"/>
            <a:ext cx="4019050" cy="4656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" y="1091821"/>
            <a:ext cx="3369209" cy="468118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152633" y="2456597"/>
            <a:ext cx="2497540" cy="5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204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6323</TotalTime>
  <Words>957</Words>
  <Application>Microsoft Office PowerPoint</Application>
  <PresentationFormat>On-screen Show (4:3)</PresentationFormat>
  <Paragraphs>279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1_Office Theme</vt:lpstr>
      <vt:lpstr>GSERM: Text Mining &amp; NLP APIs, File Sources, WebScraping, &amp; Syntactic Parsing</vt:lpstr>
      <vt:lpstr>Agenda – all times are suggested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Comparing XML to JSON…same info</vt:lpstr>
      <vt:lpstr>If you know where to look, you can access APIs for data!</vt:lpstr>
      <vt:lpstr>In chrome access the developer console.</vt:lpstr>
      <vt:lpstr>PowerPoint Presentation</vt:lpstr>
      <vt:lpstr>The closed caption XML Response</vt:lpstr>
      <vt:lpstr>Let’s Practice…</vt:lpstr>
      <vt:lpstr>A Simple JSON API</vt:lpstr>
      <vt:lpstr>Some APIs require a “handshake” to authenticate</vt:lpstr>
      <vt:lpstr>Now JSON</vt:lpstr>
      <vt:lpstr>Other Straightforward APIs to Explore </vt:lpstr>
      <vt:lpstr>Agenda – all times are suggested</vt:lpstr>
      <vt:lpstr>Reading in other file formats</vt:lpstr>
      <vt:lpstr>Let’s Practice</vt:lpstr>
      <vt:lpstr>Let’s Practice</vt:lpstr>
      <vt:lpstr>Agenda – all times are suggested</vt:lpstr>
      <vt:lpstr>Web Scraping</vt:lpstr>
      <vt:lpstr>Questionable Practice</vt:lpstr>
      <vt:lpstr>Web-scraping</vt:lpstr>
      <vt:lpstr>Web Scraping Example</vt:lpstr>
      <vt:lpstr>First, let’s learn about the world’s best nanny</vt:lpstr>
      <vt:lpstr>Let’s get the dirt on our profs.</vt:lpstr>
      <vt:lpstr>Let’s get the dirt on our profs.</vt:lpstr>
      <vt:lpstr>Let’s get the dirt on our profs.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364</cp:revision>
  <dcterms:created xsi:type="dcterms:W3CDTF">2018-05-23T17:24:59Z</dcterms:created>
  <dcterms:modified xsi:type="dcterms:W3CDTF">2019-06-07T03:47:23Z</dcterms:modified>
</cp:coreProperties>
</file>